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72" r:id="rId3"/>
    <p:sldId id="257" r:id="rId4"/>
    <p:sldId id="258" r:id="rId5"/>
    <p:sldId id="274" r:id="rId6"/>
    <p:sldId id="261" r:id="rId7"/>
    <p:sldId id="262" r:id="rId8"/>
    <p:sldId id="264" r:id="rId9"/>
    <p:sldId id="273" r:id="rId10"/>
    <p:sldId id="267" r:id="rId11"/>
    <p:sldId id="265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B758D1-623D-4A2F-BCBE-452A986809CB}">
          <p14:sldIdLst>
            <p14:sldId id="272"/>
            <p14:sldId id="257"/>
            <p14:sldId id="258"/>
            <p14:sldId id="274"/>
            <p14:sldId id="261"/>
            <p14:sldId id="262"/>
            <p14:sldId id="264"/>
            <p14:sldId id="273"/>
            <p14:sldId id="267"/>
            <p14:sldId id="265"/>
            <p14:sldId id="271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8"/>
          <p:cNvSpPr>
            <a:spLocks noGrp="1"/>
          </p:cNvSpPr>
          <p:nvPr>
            <p:ph type="ctrTitle"/>
          </p:nvPr>
        </p:nvSpPr>
        <p:spPr>
          <a:xfrm>
            <a:off x="816864" y="1499616"/>
            <a:ext cx="10363200" cy="1472184"/>
          </a:xfrm>
          <a:ln>
            <a:noFill/>
          </a:ln>
        </p:spPr>
        <p:txBody>
          <a:bodyPr tIns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latinLnBrk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7" name="Forme 16"/>
          <p:cNvSpPr>
            <a:spLocks noGrp="1"/>
          </p:cNvSpPr>
          <p:nvPr>
            <p:ph type="subTitle" idx="1"/>
          </p:nvPr>
        </p:nvSpPr>
        <p:spPr>
          <a:xfrm>
            <a:off x="2641600" y="3026568"/>
            <a:ext cx="8534400" cy="1752600"/>
          </a:xfrm>
        </p:spPr>
        <p:txBody>
          <a:bodyPr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63FBEC2-2601-4DA1-AD71-FABF6648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3AE77FC-52D6-4FE4-B7A9-D38909A813E6}" type="datetime2">
              <a:rPr lang="en-US" altLang="ru-RU"/>
              <a:pPr>
                <a:defRPr/>
              </a:pPr>
              <a:t>Tuesday, August 25, 2020</a:t>
            </a:fld>
            <a:endParaRPr lang="en-US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CDF6791-F105-4663-A629-77FBFE23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6E98D8-5998-44FB-8B91-FD359654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03238E3-3BD4-4FDA-87C4-49400D6D1B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03532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0EF58B1-3A2C-46FB-A368-BDB876E5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4F875-C1B6-4F9A-94AA-5FFB7234D383}" type="datetime2">
              <a:rPr lang="en-US" altLang="ru-RU"/>
              <a:pPr>
                <a:defRPr/>
              </a:pPr>
              <a:t>Tuesday, August 25, 2020</a:t>
            </a:fld>
            <a:endParaRPr lang="en-US" altLang="ru-RU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ECA0DA92-3EAE-4FE8-AECB-139DC91D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48F042E3-5082-4CD0-ACEA-72356788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13F28-4DE0-4CBF-969B-F36A6CB331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017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latinLnBrk="0">
              <a:spcBef>
                <a:spcPct val="0"/>
              </a:spcBef>
              <a:buNone/>
              <a:defRPr lang="en-US" sz="6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Forme 2"/>
          <p:cNvSpPr>
            <a:spLocks noGrp="1"/>
          </p:cNvSpPr>
          <p:nvPr>
            <p:ph type="body" idx="1"/>
          </p:nvPr>
        </p:nvSpPr>
        <p:spPr>
          <a:xfrm>
            <a:off x="711200" y="2676528"/>
            <a:ext cx="10363200" cy="1509712"/>
          </a:xfrm>
        </p:spPr>
        <p:txBody>
          <a:bodyPr/>
          <a:lstStyle>
            <a:lvl1pPr marL="329184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FE5B3E8-2570-4A09-AFBC-83D94F77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2F429DA-8A94-47CA-A332-DC8C0C3EBF0D}" type="datetime2">
              <a:rPr lang="en-US" altLang="ru-RU"/>
              <a:pPr>
                <a:defRPr/>
              </a:pPr>
              <a:t>Tuesday, August 25, 2020</a:t>
            </a:fld>
            <a:endParaRPr lang="en-US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EE1EF2-5A72-48FA-918E-5F3F1EA3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7F917EE-E447-4277-B188-4B74B70D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E167E60-9CBF-40C6-A1F3-253891D43D5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454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Forme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rme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D2DA81D-71C4-457D-9196-00AEC98D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3A2E5-AE4E-42AE-ADE0-2826E0A3E50F}" type="datetime2">
              <a:rPr lang="en-US" altLang="ru-RU"/>
              <a:pPr>
                <a:defRPr/>
              </a:pPr>
              <a:t>Tuesday, August 25, 2020</a:t>
            </a:fld>
            <a:endParaRPr lang="en-US" altLang="ru-RU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B82A9F0C-6ED7-499A-B03D-EEE51E7A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A194701-A0A5-4823-B4B9-5481D6D2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FDE9A-2A96-4154-92E8-9FB9E001A8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6705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Form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53949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rme 3"/>
          <p:cNvSpPr>
            <a:spLocks noGrp="1"/>
          </p:cNvSpPr>
          <p:nvPr>
            <p:ph type="body" sz="half" idx="2"/>
          </p:nvPr>
        </p:nvSpPr>
        <p:spPr>
          <a:xfrm>
            <a:off x="6193368" y="1859758"/>
            <a:ext cx="5389033" cy="534987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rme 4"/>
          <p:cNvSpPr>
            <a:spLocks noGrp="1"/>
          </p:cNvSpPr>
          <p:nvPr>
            <p:ph sz="quarter" idx="3"/>
          </p:nvPr>
        </p:nvSpPr>
        <p:spPr>
          <a:xfrm>
            <a:off x="609600" y="2418558"/>
            <a:ext cx="5386917" cy="3941763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Forme 5"/>
          <p:cNvSpPr>
            <a:spLocks noGrp="1"/>
          </p:cNvSpPr>
          <p:nvPr>
            <p:ph sz="quarter" idx="4"/>
          </p:nvPr>
        </p:nvSpPr>
        <p:spPr>
          <a:xfrm>
            <a:off x="6193368" y="2418558"/>
            <a:ext cx="5389033" cy="3941763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511FA5C-FD4F-479B-8694-F91D6F6E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12BB-34A2-48E3-9BC7-1FA4D393C9FF}" type="datetime2">
              <a:rPr lang="en-US" altLang="ru-RU"/>
              <a:pPr>
                <a:defRPr/>
              </a:pPr>
              <a:t>Tuesday, August 25, 2020</a:t>
            </a:fld>
            <a:endParaRPr lang="en-US" altLang="ru-RU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3E8E76C6-6354-47AF-862B-413A9A1F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2B031844-358F-44FD-91FF-462AE321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7455F-1790-4240-A442-D42213E2C1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128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latinLnBrk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79C107E-A6E2-4E2C-A058-A1CD8A4F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61409-9D06-4F0E-9605-FBB24992BA42}" type="datetime2">
              <a:rPr lang="en-US" altLang="ru-RU"/>
              <a:pPr>
                <a:defRPr/>
              </a:pPr>
              <a:t>Tuesday, August 25, 2020</a:t>
            </a:fld>
            <a:endParaRPr lang="en-US" altLang="ru-RU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4806336A-FBDF-4D9F-B05F-9F6BD1AF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6A74CE4-095A-4932-9E2A-066A99D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E0D30-EB59-4B63-9DD9-3D6C10157E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6490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8D66F57-47AA-4C2A-AC76-A10A0E83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D7D1-BAAD-47AD-AE4B-3F38AF02ED10}" type="datetime2">
              <a:rPr lang="en-US" altLang="ru-RU"/>
              <a:pPr>
                <a:defRPr/>
              </a:pPr>
              <a:t>Tuesday, August 25, 2020</a:t>
            </a:fld>
            <a:endParaRPr lang="en-US" altLang="ru-RU"/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16B35918-D3F9-4A7D-9E01-C85A23A5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37D260F-7CBA-4830-B4BB-EEA96C9E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491C6-AFF2-4071-80D8-8C970D83BA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680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Forme 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Forme 3"/>
          <p:cNvSpPr>
            <a:spLocks noGrp="1"/>
          </p:cNvSpPr>
          <p:nvPr>
            <p:ph sz="half" idx="2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5119DD-BF2F-4637-A6F6-C9F0A2B9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11FC-48DE-4726-A3C7-913C760FDD34}" type="datetime2">
              <a:rPr lang="en-US" altLang="ru-RU"/>
              <a:pPr>
                <a:defRPr/>
              </a:pPr>
              <a:t>Tuesday, August 25, 2020</a:t>
            </a:fld>
            <a:endParaRPr lang="en-US" altLang="ru-RU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05752225-A425-468F-98E9-AAD6BB75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212A45A-C316-4338-BDD1-B9F50D5F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B8791-D0FE-41EE-889B-1BAE4532D5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8578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>
          <a:xfrm>
            <a:off x="8340725" y="3021808"/>
            <a:ext cx="3352800" cy="457200"/>
          </a:xfrm>
        </p:spPr>
        <p:txBody>
          <a:bodyPr/>
          <a:lstStyle>
            <a:lvl1pPr algn="l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4" name="Forme 3"/>
          <p:cNvSpPr>
            <a:spLocks noGrp="1"/>
          </p:cNvSpPr>
          <p:nvPr>
            <p:ph type="body" sz="half" idx="2"/>
          </p:nvPr>
        </p:nvSpPr>
        <p:spPr>
          <a:xfrm>
            <a:off x="8340725" y="3500440"/>
            <a:ext cx="2946400" cy="2130552"/>
          </a:xfrm>
        </p:spPr>
        <p:txBody>
          <a:bodyPr lIns="0" rIns="0" bIns="0"/>
          <a:lstStyle>
            <a:lvl1pPr marL="0" indent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3" name="Rectangle à coins arrondis 2"/>
          <p:cNvSpPr>
            <a:spLocks noGrp="1"/>
          </p:cNvSpPr>
          <p:nvPr>
            <p:ph type="pic" idx="1"/>
          </p:nvPr>
        </p:nvSpPr>
        <p:spPr>
          <a:xfrm>
            <a:off x="996949" y="1524000"/>
            <a:ext cx="6705600" cy="4114800"/>
          </a:xfrm>
          <a:prstGeom prst="roundRect">
            <a:avLst>
              <a:gd name="adj" fmla="val 4167"/>
            </a:avLst>
          </a:prstGeom>
          <a:solidFill>
            <a:schemeClr val="bg2"/>
          </a:solidFill>
          <a:ln w="3000">
            <a:solidFill>
              <a:schemeClr val="bg2">
                <a:shade val="3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67698B7-FCDD-4D36-BDB2-5E2320AC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B5F43-CB3E-4B19-95F4-0DE561FA11A2}" type="datetime2">
              <a:rPr lang="en-US" altLang="ru-RU"/>
              <a:pPr>
                <a:defRPr/>
              </a:pPr>
              <a:t>Tuesday, August 25, 2020</a:t>
            </a:fld>
            <a:endParaRPr lang="en-US" altLang="ru-RU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8590160-71D5-4DD9-9F1A-DDC8A30E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F70FFD5A-5A46-45D5-9507-06FC4B52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4B203-6F47-4C56-B0A4-6EE3BA4B08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12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>
            <a:extLst>
              <a:ext uri="{FF2B5EF4-FFF2-40B4-BE49-F238E27FC236}">
                <a16:creationId xmlns:a16="http://schemas.microsoft.com/office/drawing/2014/main" id="{B50FB4E2-F7AE-4719-8336-A2822CC75C9A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0 w 5772"/>
              <a:gd name="T30" fmla="*/ 0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ru-RU" sz="1800">
              <a:latin typeface="Constantia" pitchFamily="18" charset="0"/>
            </a:endParaRPr>
          </a:p>
        </p:txBody>
      </p:sp>
      <p:sp>
        <p:nvSpPr>
          <p:cNvPr id="8" name="Forme 7">
            <a:extLst>
              <a:ext uri="{FF2B5EF4-FFF2-40B4-BE49-F238E27FC236}">
                <a16:creationId xmlns:a16="http://schemas.microsoft.com/office/drawing/2014/main" id="{38CB2EBD-D495-4706-94B2-AB771AED1AC0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0 w 3000"/>
              <a:gd name="T18" fmla="*/ 0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ru-RU" sz="1800">
              <a:latin typeface="Constantia" pitchFamily="18" charset="0"/>
            </a:endParaRPr>
          </a:p>
        </p:txBody>
      </p:sp>
      <p:sp>
        <p:nvSpPr>
          <p:cNvPr id="1030" name="Rectangle 8">
            <a:extLst>
              <a:ext uri="{FF2B5EF4-FFF2-40B4-BE49-F238E27FC236}">
                <a16:creationId xmlns:a16="http://schemas.microsoft.com/office/drawing/2014/main" id="{FA8F38FB-D7D3-4925-BDDF-4D89A92C25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31" name="Rectangle 29">
            <a:extLst>
              <a:ext uri="{FF2B5EF4-FFF2-40B4-BE49-F238E27FC236}">
                <a16:creationId xmlns:a16="http://schemas.microsoft.com/office/drawing/2014/main" id="{338D7332-C93F-48A3-B70C-6B72F76292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  <a:p>
            <a:pPr lvl="4"/>
            <a:r>
              <a:rPr lang="en-US" altLang="ru-RU"/>
              <a:t>Sixth level</a:t>
            </a:r>
          </a:p>
          <a:p>
            <a:pPr lvl="4"/>
            <a:r>
              <a:rPr lang="en-US" altLang="ru-RU"/>
              <a:t>Seventh level</a:t>
            </a:r>
          </a:p>
          <a:p>
            <a:pPr lvl="4"/>
            <a:r>
              <a:rPr lang="en-US" altLang="ru-RU"/>
              <a:t>Eighth level</a:t>
            </a:r>
          </a:p>
          <a:p>
            <a:pPr lvl="4"/>
            <a:r>
              <a:rPr lang="en-US" altLang="ru-RU"/>
              <a:t>Ninth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946DE-55B7-4A0A-AA00-856661FA9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50F0958A-F827-4DA0-A856-6D23FCBF0CF6}" type="datetime2">
              <a:rPr lang="en-US" altLang="ru-RU"/>
              <a:pPr>
                <a:defRPr/>
              </a:pPr>
              <a:t>Tuesday, August 25, 2020</a:t>
            </a:fld>
            <a:endParaRPr lang="en-US" altLang="ru-RU"/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9819DC73-E5A1-4BD6-8399-C225AB6F7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4544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5A8416-1FAD-4ECE-950E-77D6920DF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E4BBF861-5C50-467C-876A-7DE0D64BDF89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1035" name="Group 9">
            <a:extLst>
              <a:ext uri="{FF2B5EF4-FFF2-40B4-BE49-F238E27FC236}">
                <a16:creationId xmlns:a16="http://schemas.microsoft.com/office/drawing/2014/main" id="{9FCE5FAA-9541-4071-94DA-2B03D8F227D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grpSp>
          <p:nvGrpSpPr>
            <p:cNvPr id="1036" name="Forme 11">
              <a:extLst>
                <a:ext uri="{FF2B5EF4-FFF2-40B4-BE49-F238E27FC236}">
                  <a16:creationId xmlns:a16="http://schemas.microsoft.com/office/drawing/2014/main" id="{97795F64-27FB-4DA0-A02E-34A2A3ACE4E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2220" y="-10242"/>
              <a:ext cx="9144000" cy="1048512"/>
              <a:chOff x="-12192" y="-24384"/>
              <a:chExt cx="9144000" cy="1048512"/>
            </a:xfrm>
          </p:grpSpPr>
          <p:pic>
            <p:nvPicPr>
              <p:cNvPr id="1040" name="Picture 10">
                <a:extLst>
                  <a:ext uri="{FF2B5EF4-FFF2-40B4-BE49-F238E27FC236}">
                    <a16:creationId xmlns:a16="http://schemas.microsoft.com/office/drawing/2014/main" id="{8AC57D5C-7728-48F0-821D-927C12B49F1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192" y="-24384"/>
                <a:ext cx="9144000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>
                <a:extLst>
                  <a:ext uri="{FF2B5EF4-FFF2-40B4-BE49-F238E27FC236}">
                    <a16:creationId xmlns:a16="http://schemas.microsoft.com/office/drawing/2014/main" id="{3EA9AF08-E45B-4E66-B0D1-66736F25D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ru-RU" sz="1800">
                  <a:latin typeface="Constantia" pitchFamily="18" charset="0"/>
                </a:endParaRPr>
              </a:p>
            </p:txBody>
          </p:sp>
        </p:grpSp>
        <p:grpSp>
          <p:nvGrpSpPr>
            <p:cNvPr id="1037" name="Forme 12">
              <a:extLst>
                <a:ext uri="{FF2B5EF4-FFF2-40B4-BE49-F238E27FC236}">
                  <a16:creationId xmlns:a16="http://schemas.microsoft.com/office/drawing/2014/main" id="{C43A2E24-8120-4379-84A5-EF97BFD66F0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6124" y="62910"/>
              <a:ext cx="9156192" cy="908304"/>
              <a:chOff x="-6096" y="48768"/>
              <a:chExt cx="9156192" cy="908304"/>
            </a:xfrm>
          </p:grpSpPr>
          <p:pic>
            <p:nvPicPr>
              <p:cNvPr id="1038" name="Picture 13">
                <a:extLst>
                  <a:ext uri="{FF2B5EF4-FFF2-40B4-BE49-F238E27FC236}">
                    <a16:creationId xmlns:a16="http://schemas.microsoft.com/office/drawing/2014/main" id="{A8A07E3B-5248-4AFA-925A-DA252B4DEC3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 Box 14">
                <a:extLst>
                  <a:ext uri="{FF2B5EF4-FFF2-40B4-BE49-F238E27FC236}">
                    <a16:creationId xmlns:a16="http://schemas.microsoft.com/office/drawing/2014/main" id="{4601DA47-11D1-4CD6-BF83-845099696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35692">
                <a:off x="-22192" y="495195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ru-RU" sz="1800">
                  <a:latin typeface="Constantia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119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latinLnBrk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latinLnBrk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latinLnBrk="0">
        <a:spcBef>
          <a:spcPct val="20000"/>
        </a:spcBef>
        <a:buClr>
          <a:schemeClr val="tx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latinLnBrk="0">
        <a:spcBef>
          <a:spcPct val="20000"/>
        </a:spcBef>
        <a:buClr>
          <a:schemeClr val="tx2"/>
        </a:buClr>
        <a:buFontTx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otd_nti@vsu.b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e 2">
            <a:extLst>
              <a:ext uri="{FF2B5EF4-FFF2-40B4-BE49-F238E27FC236}">
                <a16:creationId xmlns:a16="http://schemas.microsoft.com/office/drawing/2014/main" id="{6FF7D5C5-44C2-484C-A7F3-F559A6FD1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013" y="4221163"/>
            <a:ext cx="4044872" cy="546100"/>
          </a:xfrm>
        </p:spPr>
        <p:txBody>
          <a:bodyPr/>
          <a:lstStyle/>
          <a:p>
            <a:pPr marR="0" defTabSz="914400" eaLnBrk="1" hangingPunct="1"/>
            <a:r>
              <a:rPr lang="fr-CA" alt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lib.vsu.by</a:t>
            </a:r>
          </a:p>
        </p:txBody>
      </p:sp>
      <p:sp>
        <p:nvSpPr>
          <p:cNvPr id="4099" name="Forme 2">
            <a:extLst>
              <a:ext uri="{FF2B5EF4-FFF2-40B4-BE49-F238E27FC236}">
                <a16:creationId xmlns:a16="http://schemas.microsoft.com/office/drawing/2014/main" id="{569DF052-D797-4082-854C-496F4325E57D}"/>
              </a:ext>
            </a:extLst>
          </p:cNvPr>
          <p:cNvSpPr>
            <a:spLocks/>
          </p:cNvSpPr>
          <p:nvPr/>
        </p:nvSpPr>
        <p:spPr bwMode="auto">
          <a:xfrm>
            <a:off x="2711450" y="2781300"/>
            <a:ext cx="8928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914400" eaLnBrk="1" fontAlgn="base" hangingPunct="1"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ПРОФИЛЬ АВТОРА В GOOGLE SCHOLAR</a:t>
            </a:r>
            <a:endParaRPr lang="fr-CA" altLang="ru-RU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1222E-A52A-4898-B249-64C696ADD28D}"/>
              </a:ext>
            </a:extLst>
          </p:cNvPr>
          <p:cNvSpPr txBox="1"/>
          <p:nvPr/>
        </p:nvSpPr>
        <p:spPr>
          <a:xfrm>
            <a:off x="8543925" y="6411914"/>
            <a:ext cx="1728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b="1" spc="100" dirty="0">
                <a:ln w="28575">
                  <a:noFill/>
                </a:ln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www.</a:t>
            </a:r>
            <a:r>
              <a:rPr lang="fr-CA" altLang="ru-RU" b="1" spc="100" dirty="0">
                <a:ln w="28575">
                  <a:noFill/>
                </a:ln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lib.vsu.by</a:t>
            </a:r>
          </a:p>
        </p:txBody>
      </p:sp>
      <p:pic>
        <p:nvPicPr>
          <p:cNvPr id="4101" name="Объект 4">
            <a:extLst>
              <a:ext uri="{FF2B5EF4-FFF2-40B4-BE49-F238E27FC236}">
                <a16:creationId xmlns:a16="http://schemas.microsoft.com/office/drawing/2014/main" id="{6C7248DC-6EA3-4925-92A6-36B4358A3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453189"/>
            <a:ext cx="23034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37AC-4AAA-432A-8EEB-E423DE8DE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 b="7523"/>
          <a:stretch/>
        </p:blipFill>
        <p:spPr>
          <a:xfrm>
            <a:off x="4805139" y="143516"/>
            <a:ext cx="6371531" cy="4200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B22729-0AF1-4120-8C06-E928429336B5}"/>
              </a:ext>
            </a:extLst>
          </p:cNvPr>
          <p:cNvSpPr txBox="1"/>
          <p:nvPr/>
        </p:nvSpPr>
        <p:spPr>
          <a:xfrm>
            <a:off x="168676" y="462028"/>
            <a:ext cx="463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Шаг 2. Редактирование списка публикаций</a:t>
            </a:r>
            <a:endParaRPr lang="ru-BY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123189-855D-4687-AA91-85A0647D90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752"/>
          <a:stretch/>
        </p:blipFill>
        <p:spPr>
          <a:xfrm>
            <a:off x="4500491" y="2999055"/>
            <a:ext cx="5239905" cy="1771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22C750-9F35-4441-A6CD-09C3048D0101}"/>
              </a:ext>
            </a:extLst>
          </p:cNvPr>
          <p:cNvSpPr txBox="1"/>
          <p:nvPr/>
        </p:nvSpPr>
        <p:spPr>
          <a:xfrm>
            <a:off x="277584" y="1338591"/>
            <a:ext cx="3924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Нажмите на «+»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2. В раскрывшемся списке выберите «Добавить статьи».</a:t>
            </a:r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3. Введите в поле либо фамилию, так как она обозначена в статье, либо заглавие статьи.</a:t>
            </a:r>
            <a:endParaRPr lang="ru-BY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57A8A77F-103C-4AA9-AFB9-F84E0415746B}"/>
              </a:ext>
            </a:extLst>
          </p:cNvPr>
          <p:cNvSpPr/>
          <p:nvPr/>
        </p:nvSpPr>
        <p:spPr>
          <a:xfrm>
            <a:off x="2757416" y="1368364"/>
            <a:ext cx="3486150" cy="155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DBFD7175-F969-4495-A6FC-9036E68FAF79}"/>
              </a:ext>
            </a:extLst>
          </p:cNvPr>
          <p:cNvSpPr/>
          <p:nvPr/>
        </p:nvSpPr>
        <p:spPr>
          <a:xfrm rot="20730311">
            <a:off x="3465099" y="2109959"/>
            <a:ext cx="3026045" cy="16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77885E-9E47-4ACD-97F1-7FA006E475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645"/>
          <a:stretch/>
        </p:blipFill>
        <p:spPr>
          <a:xfrm>
            <a:off x="6710182" y="3649932"/>
            <a:ext cx="5348050" cy="1961682"/>
          </a:xfrm>
          <a:prstGeom prst="rect">
            <a:avLst/>
          </a:prstGeom>
        </p:spPr>
      </p:pic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376528A-CED4-4D87-91E6-B9909866137C}"/>
              </a:ext>
            </a:extLst>
          </p:cNvPr>
          <p:cNvSpPr/>
          <p:nvPr/>
        </p:nvSpPr>
        <p:spPr>
          <a:xfrm>
            <a:off x="4248310" y="3429000"/>
            <a:ext cx="146669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3EEA2F9-1D6F-4448-B1BD-48BA9D696756}"/>
              </a:ext>
            </a:extLst>
          </p:cNvPr>
          <p:cNvSpPr/>
          <p:nvPr/>
        </p:nvSpPr>
        <p:spPr>
          <a:xfrm rot="288905">
            <a:off x="4143500" y="3869247"/>
            <a:ext cx="3847529" cy="158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7" name="Круг: прозрачная заливка 16">
            <a:extLst>
              <a:ext uri="{FF2B5EF4-FFF2-40B4-BE49-F238E27FC236}">
                <a16:creationId xmlns:a16="http://schemas.microsoft.com/office/drawing/2014/main" id="{9E6104B4-1908-4BF2-9834-E757BA300D16}"/>
              </a:ext>
            </a:extLst>
          </p:cNvPr>
          <p:cNvSpPr/>
          <p:nvPr/>
        </p:nvSpPr>
        <p:spPr>
          <a:xfrm>
            <a:off x="6349276" y="1291983"/>
            <a:ext cx="259545" cy="250508"/>
          </a:xfrm>
          <a:prstGeom prst="donut">
            <a:avLst>
              <a:gd name="adj" fmla="val 2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C4EA3-FFAD-4AE0-955A-4E1D3573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975" y="192862"/>
            <a:ext cx="7031831" cy="56197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Добавить статьи вручную</a:t>
            </a:r>
            <a:endParaRPr lang="ru-BY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45EEB-4244-410D-9D24-940ECEE27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7" t="14338" r="24420" b="35901"/>
          <a:stretch/>
        </p:blipFill>
        <p:spPr>
          <a:xfrm>
            <a:off x="228601" y="2782291"/>
            <a:ext cx="3978143" cy="2083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5342A-21D1-4F37-B30F-384C29971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" t="-718" r="-873" b="-1547"/>
          <a:stretch/>
        </p:blipFill>
        <p:spPr>
          <a:xfrm>
            <a:off x="689147" y="162732"/>
            <a:ext cx="4444828" cy="29666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FF4E08-81D6-401E-A278-FC48C69BC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8500"/>
            <a:ext cx="4416511" cy="1597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3D0DF-1832-43A2-AC7A-613B174997B6}"/>
              </a:ext>
            </a:extLst>
          </p:cNvPr>
          <p:cNvSpPr txBox="1"/>
          <p:nvPr/>
        </p:nvSpPr>
        <p:spPr>
          <a:xfrm>
            <a:off x="5476875" y="889770"/>
            <a:ext cx="648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Статья из журнала</a:t>
            </a:r>
          </a:p>
          <a:p>
            <a:pPr algn="just"/>
            <a:r>
              <a:rPr lang="ru-RU" sz="1600" dirty="0"/>
              <a:t>Обратите внимание! Автора следует вносить по указанному в форме образцу: Фамилия, Имя Отчество; Фамилия, Имя Отчество (соавторов, если они есть)</a:t>
            </a:r>
            <a:endParaRPr lang="ru-BY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5DC0E-B936-4DAE-B7DF-1B92335D06BA}"/>
              </a:ext>
            </a:extLst>
          </p:cNvPr>
          <p:cNvSpPr txBox="1"/>
          <p:nvPr/>
        </p:nvSpPr>
        <p:spPr>
          <a:xfrm>
            <a:off x="4819649" y="2780593"/>
            <a:ext cx="73461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   Статья из сборника</a:t>
            </a:r>
            <a:endParaRPr lang="ru-RU" dirty="0"/>
          </a:p>
          <a:p>
            <a:pPr algn="just"/>
            <a:r>
              <a:rPr lang="ru-RU" sz="1600" dirty="0"/>
              <a:t>Поле «Материалы конференции» заполнить по образцу: Название конференции: сведения, относящиеся к заглавию. </a:t>
            </a:r>
          </a:p>
          <a:p>
            <a:pPr algn="just"/>
            <a:r>
              <a:rPr lang="ru-RU" sz="1600" dirty="0"/>
              <a:t>Например: Молодость. Интеллект. Инициатива : материалы I </a:t>
            </a:r>
            <a:r>
              <a:rPr lang="ru-RU" sz="1600" dirty="0" err="1"/>
              <a:t>Междунар</a:t>
            </a:r>
            <a:r>
              <a:rPr lang="ru-RU" sz="1600" dirty="0"/>
              <a:t>. науч.-</a:t>
            </a:r>
            <a:r>
              <a:rPr lang="ru-RU" sz="1600" dirty="0" err="1"/>
              <a:t>практ</a:t>
            </a:r>
            <a:r>
              <a:rPr lang="ru-RU" sz="1600" dirty="0"/>
              <a:t>. </a:t>
            </a:r>
            <a:r>
              <a:rPr lang="ru-RU" sz="1600" dirty="0" err="1"/>
              <a:t>конф</a:t>
            </a:r>
            <a:r>
              <a:rPr lang="ru-RU" sz="1600" dirty="0"/>
              <a:t>. студентов и магистрантов, Витебск, 18-19 апр. 2013 г.</a:t>
            </a:r>
          </a:p>
          <a:p>
            <a:pPr algn="just"/>
            <a:r>
              <a:rPr lang="ru-RU" sz="1600" dirty="0"/>
              <a:t>В последнее поле вносится город и название издательства.</a:t>
            </a:r>
          </a:p>
          <a:p>
            <a:pPr algn="just"/>
            <a:r>
              <a:rPr lang="ru-RU" sz="1600" dirty="0"/>
              <a:t>Например: Минск: </a:t>
            </a:r>
            <a:r>
              <a:rPr lang="ru-RU" sz="1600" dirty="0" err="1"/>
              <a:t>Вышэйшая</a:t>
            </a:r>
            <a:r>
              <a:rPr lang="ru-RU" sz="1600" dirty="0"/>
              <a:t> школа.</a:t>
            </a:r>
            <a:endParaRPr lang="ru-BY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A82E1-FD42-49BC-BBCE-98609BB74E8E}"/>
              </a:ext>
            </a:extLst>
          </p:cNvPr>
          <p:cNvSpPr txBox="1"/>
          <p:nvPr/>
        </p:nvSpPr>
        <p:spPr>
          <a:xfrm>
            <a:off x="4933950" y="5220558"/>
            <a:ext cx="7117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  Книга, Глава, Диссертация</a:t>
            </a:r>
            <a:endParaRPr lang="ru-RU" dirty="0"/>
          </a:p>
          <a:p>
            <a:pPr algn="just"/>
            <a:r>
              <a:rPr lang="ru-RU" sz="1600" dirty="0"/>
              <a:t>Выберите вид документа и внесите данные по образцу: Название: сведения относящиеся к заглавию.</a:t>
            </a:r>
          </a:p>
          <a:p>
            <a:pPr algn="just"/>
            <a:r>
              <a:rPr lang="ru-RU" sz="1600" dirty="0"/>
              <a:t>Например: Дербник: монография </a:t>
            </a:r>
            <a:endParaRPr lang="ru-BY" sz="1600" dirty="0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EFBB8065-0343-43A9-BEF7-3D1FD8B49A89}"/>
              </a:ext>
            </a:extLst>
          </p:cNvPr>
          <p:cNvSpPr/>
          <p:nvPr/>
        </p:nvSpPr>
        <p:spPr>
          <a:xfrm rot="641296">
            <a:off x="3566708" y="1282256"/>
            <a:ext cx="1846204" cy="1814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741CB334-0105-4422-9D62-39A86722F37F}"/>
              </a:ext>
            </a:extLst>
          </p:cNvPr>
          <p:cNvSpPr/>
          <p:nvPr/>
        </p:nvSpPr>
        <p:spPr>
          <a:xfrm>
            <a:off x="3864685" y="3861816"/>
            <a:ext cx="989975" cy="2201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BC8E934C-54B5-441F-A91A-9F2798067DBD}"/>
              </a:ext>
            </a:extLst>
          </p:cNvPr>
          <p:cNvSpPr/>
          <p:nvPr/>
        </p:nvSpPr>
        <p:spPr>
          <a:xfrm rot="907404">
            <a:off x="3827615" y="5599137"/>
            <a:ext cx="1066514" cy="209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BBA1927A-D574-42A6-991E-1DFF1F095478}"/>
              </a:ext>
            </a:extLst>
          </p:cNvPr>
          <p:cNvSpPr/>
          <p:nvPr/>
        </p:nvSpPr>
        <p:spPr>
          <a:xfrm>
            <a:off x="431842" y="5157282"/>
            <a:ext cx="3552825" cy="480327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3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C17DB-241E-47E8-A7E0-C23385D7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579" y="230819"/>
            <a:ext cx="9104842" cy="58592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Так должен выглядеть Ваш профиль</a:t>
            </a:r>
            <a:endParaRPr lang="ru-BY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6BAD3A-F3EF-4DB9-AA39-BE14B4D09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 r="1250" b="6666"/>
          <a:stretch/>
        </p:blipFill>
        <p:spPr>
          <a:xfrm>
            <a:off x="621438" y="988252"/>
            <a:ext cx="11008310" cy="57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9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1DF9E-1BF6-495F-94BD-760829369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36" y="843378"/>
            <a:ext cx="6395891" cy="4420475"/>
          </a:xfrm>
        </p:spPr>
        <p:txBody>
          <a:bodyPr anchor="t" anchorCtr="0"/>
          <a:lstStyle/>
          <a:p>
            <a:pPr algn="l"/>
            <a:r>
              <a:rPr lang="ru-RU" sz="2000" dirty="0">
                <a:solidFill>
                  <a:srgbClr val="FF0000"/>
                </a:solidFill>
              </a:rPr>
              <a:t>Внимание! </a:t>
            </a:r>
            <a:r>
              <a:rPr lang="ru-RU" sz="2000" dirty="0">
                <a:solidFill>
                  <a:schemeClr val="tx1"/>
                </a:solidFill>
              </a:rPr>
              <a:t>Чтобы зарегистрироваться в </a:t>
            </a:r>
            <a:r>
              <a:rPr lang="en-US" sz="2000" dirty="0">
                <a:solidFill>
                  <a:schemeClr val="tx1"/>
                </a:solidFill>
              </a:rPr>
              <a:t>Google Scholar</a:t>
            </a:r>
            <a:r>
              <a:rPr lang="ru-RU" sz="2000" dirty="0">
                <a:solidFill>
                  <a:schemeClr val="tx1"/>
                </a:solidFill>
              </a:rPr>
              <a:t> необходимо иметь аккаунт поисковой системы </a:t>
            </a:r>
            <a:r>
              <a:rPr lang="en-US" sz="2000" dirty="0">
                <a:solidFill>
                  <a:schemeClr val="tx1"/>
                </a:solidFill>
              </a:rPr>
              <a:t>Google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Шаг 1. Зайдите на сайт: </a:t>
            </a:r>
            <a:r>
              <a:rPr lang="en-US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https://scholar.google.com/</a:t>
            </a:r>
            <a:br>
              <a:rPr lang="en-US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верхнем правом углу нажмите «Войти».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Система перенаправит Вас на страницу регистрации. Нажмите «Создать аккаунт».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Зарегистрируйте свой </a:t>
            </a:r>
            <a:r>
              <a:rPr lang="en-US" sz="2000" dirty="0">
                <a:solidFill>
                  <a:schemeClr val="tx1"/>
                </a:solidFill>
              </a:rPr>
              <a:t>e-mail</a:t>
            </a:r>
            <a:r>
              <a:rPr lang="ru-RU" sz="2000" dirty="0">
                <a:solidFill>
                  <a:schemeClr val="tx1"/>
                </a:solidFill>
              </a:rPr>
              <a:t> в поисковой системе</a:t>
            </a:r>
            <a:r>
              <a:rPr lang="en-US" sz="2000" dirty="0">
                <a:solidFill>
                  <a:schemeClr val="tx1"/>
                </a:solidFill>
              </a:rPr>
              <a:t> Google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br>
              <a:rPr lang="en-US" sz="2000" dirty="0"/>
            </a:br>
            <a:r>
              <a:rPr lang="ru-RU" sz="2000" dirty="0"/>
              <a:t>  </a:t>
            </a:r>
            <a:endParaRPr lang="ru-BY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4CF81F-A4FC-4ABF-83B1-F56AF18BC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81" t="16758" r="35184" b="16698"/>
          <a:stretch/>
        </p:blipFill>
        <p:spPr>
          <a:xfrm>
            <a:off x="7136059" y="378204"/>
            <a:ext cx="4338805" cy="5813570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E50E0658-514B-4E0C-9820-9A694DBCB61D}"/>
              </a:ext>
            </a:extLst>
          </p:cNvPr>
          <p:cNvSpPr/>
          <p:nvPr/>
        </p:nvSpPr>
        <p:spPr>
          <a:xfrm>
            <a:off x="4400550" y="4460583"/>
            <a:ext cx="3104801" cy="330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2541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42DED6-4679-4B2D-A337-3D7750CF7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1" y="1553593"/>
            <a:ext cx="5206937" cy="252125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При создании аккаунта, указывайте Ваши настоящие Имя, Отчество и Фамилию.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При регистрации необходимо указать номер телефона, на который Вам придет код подтверждения.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После заполнения всех полей, нажмите кнопку «Далее».</a:t>
            </a:r>
            <a:endParaRPr lang="ru-BY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EE1A07-E704-45B4-9995-205D64EBD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8" t="20306" r="28096" b="17920"/>
          <a:stretch/>
        </p:blipFill>
        <p:spPr>
          <a:xfrm>
            <a:off x="5727875" y="598754"/>
            <a:ext cx="6070251" cy="49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42DED6-4679-4B2D-A337-3D7750CF7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415" y="230818"/>
            <a:ext cx="5827586" cy="639192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dirty="0">
                <a:solidFill>
                  <a:schemeClr val="tx1"/>
                </a:solidFill>
              </a:rPr>
              <a:t>Шаг 2. Заполните поля профиля </a:t>
            </a:r>
            <a:r>
              <a:rPr lang="en-US" sz="8000" dirty="0">
                <a:solidFill>
                  <a:schemeClr val="tx1"/>
                </a:solidFill>
              </a:rPr>
              <a:t>Google Scholar</a:t>
            </a:r>
            <a:r>
              <a:rPr lang="ru-RU" sz="80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>
                <a:solidFill>
                  <a:srgbClr val="FF0000"/>
                </a:solidFill>
              </a:rPr>
              <a:t>Внимание! </a:t>
            </a:r>
            <a:r>
              <a:rPr lang="ru-RU" sz="5600" dirty="0">
                <a:solidFill>
                  <a:schemeClr val="tx1"/>
                </a:solidFill>
              </a:rPr>
              <a:t>В поле «Имя» сведения вносите только по образцу: </a:t>
            </a:r>
          </a:p>
          <a:p>
            <a:pPr algn="l"/>
            <a:r>
              <a:rPr lang="ru-RU" sz="5600" i="1" dirty="0">
                <a:solidFill>
                  <a:srgbClr val="0070C0"/>
                </a:solidFill>
              </a:rPr>
              <a:t>Олег Петрович Иванов (</a:t>
            </a:r>
            <a:r>
              <a:rPr lang="ru-RU" sz="5600" i="1" dirty="0" err="1">
                <a:solidFill>
                  <a:srgbClr val="0070C0"/>
                </a:solidFill>
              </a:rPr>
              <a:t>Oleg</a:t>
            </a:r>
            <a:r>
              <a:rPr lang="ru-RU" sz="5600" i="1" dirty="0">
                <a:solidFill>
                  <a:srgbClr val="0070C0"/>
                </a:solidFill>
              </a:rPr>
              <a:t> P. </a:t>
            </a:r>
            <a:r>
              <a:rPr lang="ru-RU" sz="5600" i="1" dirty="0" err="1">
                <a:solidFill>
                  <a:srgbClr val="0070C0"/>
                </a:solidFill>
              </a:rPr>
              <a:t>Ivanov</a:t>
            </a:r>
            <a:r>
              <a:rPr lang="ru-RU" sz="5600" i="1" dirty="0">
                <a:solidFill>
                  <a:srgbClr val="0070C0"/>
                </a:solidFill>
              </a:rPr>
              <a:t>) </a:t>
            </a:r>
            <a:r>
              <a:rPr lang="ru-RU" sz="5600" i="1" dirty="0">
                <a:solidFill>
                  <a:schemeClr val="tx1"/>
                </a:solidFill>
              </a:rPr>
              <a:t>или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solidFill>
                  <a:schemeClr val="tx1"/>
                </a:solidFill>
              </a:rPr>
              <a:t>Имя Отчество Фамилия полностью (на русском языке) далее в  скобках Имя Отчество (инициал) Фамилия на английском языке. Другие варианты Вашей фамилии приводятся там же, в скобках, через запятую.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56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5600" i="1" dirty="0">
                <a:solidFill>
                  <a:srgbClr val="0070C0"/>
                </a:solidFill>
              </a:rPr>
              <a:t>Анна </a:t>
            </a:r>
            <a:r>
              <a:rPr lang="ru-RU" sz="5600" i="1" dirty="0" err="1">
                <a:solidFill>
                  <a:srgbClr val="0070C0"/>
                </a:solidFill>
              </a:rPr>
              <a:t>Веславовна</a:t>
            </a:r>
            <a:r>
              <a:rPr lang="ru-RU" sz="5600" i="1" dirty="0">
                <a:solidFill>
                  <a:srgbClr val="0070C0"/>
                </a:solidFill>
              </a:rPr>
              <a:t> Марцинкевич (</a:t>
            </a:r>
            <a:r>
              <a:rPr lang="en-US" sz="5600" i="1" dirty="0">
                <a:solidFill>
                  <a:srgbClr val="0070C0"/>
                </a:solidFill>
              </a:rPr>
              <a:t>Anna V. </a:t>
            </a:r>
            <a:r>
              <a:rPr lang="en-US" sz="5600" i="1" dirty="0" err="1">
                <a:solidFill>
                  <a:srgbClr val="0070C0"/>
                </a:solidFill>
              </a:rPr>
              <a:t>Marcinkevich</a:t>
            </a:r>
            <a:r>
              <a:rPr lang="en-US" sz="5600" i="1" dirty="0">
                <a:solidFill>
                  <a:srgbClr val="0070C0"/>
                </a:solidFill>
              </a:rPr>
              <a:t>, </a:t>
            </a:r>
            <a:endParaRPr lang="ru-RU" sz="5600" i="1" dirty="0">
              <a:solidFill>
                <a:srgbClr val="0070C0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5600" i="1" dirty="0">
                <a:solidFill>
                  <a:srgbClr val="0070C0"/>
                </a:solidFill>
              </a:rPr>
              <a:t>Anna V. </a:t>
            </a:r>
            <a:r>
              <a:rPr lang="en-US" sz="5600" i="1" dirty="0" err="1">
                <a:solidFill>
                  <a:srgbClr val="0070C0"/>
                </a:solidFill>
              </a:rPr>
              <a:t>Turkovskaya</a:t>
            </a:r>
            <a:r>
              <a:rPr lang="en-US" sz="5600" i="1" dirty="0">
                <a:solidFill>
                  <a:srgbClr val="0070C0"/>
                </a:solidFill>
              </a:rPr>
              <a:t>, </a:t>
            </a:r>
            <a:r>
              <a:rPr lang="ru-RU" sz="5600" i="1" dirty="0">
                <a:solidFill>
                  <a:srgbClr val="0070C0"/>
                </a:solidFill>
              </a:rPr>
              <a:t>А.В. </a:t>
            </a:r>
            <a:r>
              <a:rPr lang="ru-RU" sz="5600" i="1" dirty="0" err="1">
                <a:solidFill>
                  <a:srgbClr val="0070C0"/>
                </a:solidFill>
              </a:rPr>
              <a:t>Турковская</a:t>
            </a:r>
            <a:r>
              <a:rPr lang="ru-RU" sz="5600" i="1" dirty="0">
                <a:solidFill>
                  <a:srgbClr val="0070C0"/>
                </a:solidFill>
              </a:rPr>
              <a:t>)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Указывайте варианты, которые встречаются в Ваших публикациях.</a:t>
            </a:r>
          </a:p>
          <a:p>
            <a:pPr algn="l"/>
            <a:r>
              <a:rPr lang="ru-RU" sz="5600" dirty="0">
                <a:solidFill>
                  <a:srgbClr val="FF0000"/>
                </a:solidFill>
              </a:rPr>
              <a:t>Внимание! </a:t>
            </a:r>
            <a:r>
              <a:rPr lang="ru-RU" sz="5600" dirty="0">
                <a:solidFill>
                  <a:schemeClr val="tx1"/>
                </a:solidFill>
              </a:rPr>
              <a:t>В поле «Организация» сведения вносите только по образцу:</a:t>
            </a:r>
          </a:p>
          <a:p>
            <a:pPr algn="l"/>
            <a:r>
              <a:rPr lang="ru-RU" sz="5600" i="1" dirty="0">
                <a:solidFill>
                  <a:srgbClr val="0070C0"/>
                </a:solidFill>
              </a:rPr>
              <a:t>VSU </a:t>
            </a:r>
            <a:r>
              <a:rPr lang="ru-RU" sz="5600" i="1" dirty="0" err="1">
                <a:solidFill>
                  <a:srgbClr val="0070C0"/>
                </a:solidFill>
              </a:rPr>
              <a:t>named</a:t>
            </a:r>
            <a:r>
              <a:rPr lang="ru-RU" sz="5600" i="1" dirty="0">
                <a:solidFill>
                  <a:srgbClr val="0070C0"/>
                </a:solidFill>
              </a:rPr>
              <a:t> </a:t>
            </a:r>
            <a:r>
              <a:rPr lang="ru-RU" sz="5600" i="1" dirty="0" err="1">
                <a:solidFill>
                  <a:srgbClr val="0070C0"/>
                </a:solidFill>
              </a:rPr>
              <a:t>after</a:t>
            </a:r>
            <a:r>
              <a:rPr lang="ru-RU" sz="5600" i="1" dirty="0">
                <a:solidFill>
                  <a:srgbClr val="0070C0"/>
                </a:solidFill>
              </a:rPr>
              <a:t> P.M. </a:t>
            </a:r>
            <a:r>
              <a:rPr lang="ru-RU" sz="5600" i="1" dirty="0" err="1">
                <a:solidFill>
                  <a:srgbClr val="0070C0"/>
                </a:solidFill>
              </a:rPr>
              <a:t>Masherov</a:t>
            </a:r>
            <a:r>
              <a:rPr lang="ru-RU" sz="5600" i="1" dirty="0">
                <a:solidFill>
                  <a:srgbClr val="0070C0"/>
                </a:solidFill>
              </a:rPr>
              <a:t> (Витебский государственный университет имени П.М. </a:t>
            </a:r>
            <a:r>
              <a:rPr lang="ru-RU" sz="5600" i="1" dirty="0" err="1">
                <a:solidFill>
                  <a:srgbClr val="0070C0"/>
                </a:solidFill>
              </a:rPr>
              <a:t>Машерова</a:t>
            </a:r>
            <a:r>
              <a:rPr lang="ru-RU" sz="5600" i="1" dirty="0">
                <a:solidFill>
                  <a:srgbClr val="0070C0"/>
                </a:solidFill>
              </a:rPr>
              <a:t>)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В поле «Электронная почта для подтверждения» внесите один из адресов: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56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</a:t>
            </a:r>
            <a:r>
              <a:rPr lang="en-US" sz="56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otd_nti@vsu.by</a:t>
            </a:r>
            <a:r>
              <a:rPr lang="ru-RU" sz="5600" u="sng" dirty="0">
                <a:solidFill>
                  <a:schemeClr val="tx1"/>
                </a:solidFill>
              </a:rPr>
              <a:t> </a:t>
            </a:r>
            <a:r>
              <a:rPr lang="ru-RU" sz="5600" dirty="0">
                <a:solidFill>
                  <a:schemeClr val="tx1"/>
                </a:solidFill>
              </a:rPr>
              <a:t>(научная библиотека, информационно-библиографический отдел)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solidFill>
                  <a:srgbClr val="FF0000"/>
                </a:solidFill>
              </a:rPr>
              <a:t>Обязательно </a:t>
            </a:r>
            <a:r>
              <a:rPr lang="ru-RU" sz="5600" dirty="0">
                <a:solidFill>
                  <a:schemeClr val="tx1"/>
                </a:solidFill>
              </a:rPr>
              <a:t>подтвердите регистрацию по этому адресу по тел.: 129 внутренний, 37-74-05 городской.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2. Другой адрес домена ВГУ имени </a:t>
            </a:r>
            <a:r>
              <a:rPr lang="ru-RU" sz="5600" dirty="0" err="1">
                <a:solidFill>
                  <a:schemeClr val="tx1"/>
                </a:solidFill>
              </a:rPr>
              <a:t>П.М.Машерова</a:t>
            </a:r>
            <a:r>
              <a:rPr lang="ru-RU" sz="5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Поле «Личная страница» </a:t>
            </a:r>
            <a:r>
              <a:rPr lang="ru-RU" sz="5600" dirty="0">
                <a:solidFill>
                  <a:srgbClr val="FF0000"/>
                </a:solidFill>
              </a:rPr>
              <a:t>обязательно</a:t>
            </a:r>
            <a:r>
              <a:rPr lang="ru-RU" sz="5600" dirty="0">
                <a:solidFill>
                  <a:schemeClr val="tx1"/>
                </a:solidFill>
              </a:rPr>
              <a:t> для заполнения. Вставьте ссылку на свою Персональную страницу на сайте ВГУ имени </a:t>
            </a:r>
            <a:r>
              <a:rPr lang="ru-RU" sz="5600" dirty="0" err="1">
                <a:solidFill>
                  <a:schemeClr val="tx1"/>
                </a:solidFill>
              </a:rPr>
              <a:t>П.М.Машерова</a:t>
            </a:r>
            <a:r>
              <a:rPr lang="ru-RU" sz="5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</a:rPr>
              <a:t>Нажмите кнопку «Далее».</a:t>
            </a:r>
          </a:p>
          <a:p>
            <a:pPr algn="l"/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D717B8-7306-4A5F-841C-19EB92CE9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9419" r="55551" b="28196"/>
          <a:stretch/>
        </p:blipFill>
        <p:spPr>
          <a:xfrm>
            <a:off x="6338656" y="727969"/>
            <a:ext cx="5584931" cy="51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4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42DED6-4679-4B2D-A337-3D7750CF7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5" y="415256"/>
            <a:ext cx="10967362" cy="161488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Шаг 3. Выберите свои работы. Это можно сделать из группы своих статей. Поставить «галочку» и нажать стрелку в правом углу экрана.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Если Ваши работы не определились автоматически, напишите свою фамилию, инициалы. Можно  добавить Витебск. Например: «Мартинович АВ Витебск»</a:t>
            </a:r>
            <a:endParaRPr lang="ru-BY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E4A5F-E384-431D-BA31-68B8B6C2F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64" r="47637" b="47645"/>
          <a:stretch/>
        </p:blipFill>
        <p:spPr>
          <a:xfrm>
            <a:off x="2302357" y="2374083"/>
            <a:ext cx="8871779" cy="4068661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7C2D6BFD-F048-464B-9BEA-4CFDEDC14D2B}"/>
              </a:ext>
            </a:extLst>
          </p:cNvPr>
          <p:cNvSpPr/>
          <p:nvPr/>
        </p:nvSpPr>
        <p:spPr>
          <a:xfrm rot="17536040">
            <a:off x="9444914" y="978814"/>
            <a:ext cx="246431" cy="3018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0728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42DED6-4679-4B2D-A337-3D7750CF7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997" y="1029745"/>
            <a:ext cx="4754786" cy="48509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Сервис «Обновления» информирует вас о новых научных публикациях по теме вашего исследования (указанного в ключевых словах Вашей анкеты), о Ваших публикациях на других сайтах, а также о новых ссылках на Ваши публикации.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При установлении автоматического обновления, новые работы будут автоматически загружаться в Ваш профиль (</a:t>
            </a:r>
            <a:r>
              <a:rPr lang="ru-RU" dirty="0">
                <a:solidFill>
                  <a:srgbClr val="0070C0"/>
                </a:solidFill>
              </a:rPr>
              <a:t>+</a:t>
            </a:r>
            <a:r>
              <a:rPr lang="ru-RU" dirty="0">
                <a:solidFill>
                  <a:schemeClr val="tx1"/>
                </a:solidFill>
              </a:rPr>
              <a:t> не надо отслеживать и дополнять новыми работами профиль / </a:t>
            </a:r>
            <a:r>
              <a:rPr lang="ru-RU" dirty="0">
                <a:solidFill>
                  <a:srgbClr val="0070C0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 привязывается много не Ваших работ, надо постоянно «очищать» профиль от информационного мусора).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При установлении функции обновления по электронной почте – информация будет приходить на почтовый ящик и Вы сами можете решать привязать работу к профилю или нет. (</a:t>
            </a:r>
            <a:r>
              <a:rPr lang="ru-RU" dirty="0">
                <a:solidFill>
                  <a:srgbClr val="0070C0"/>
                </a:solidFill>
              </a:rPr>
              <a:t>+ </a:t>
            </a:r>
            <a:r>
              <a:rPr lang="ru-RU" dirty="0">
                <a:solidFill>
                  <a:schemeClr val="tx1"/>
                </a:solidFill>
              </a:rPr>
              <a:t>Профиль Гугл Академии не надо постоянно мониторить / </a:t>
            </a:r>
            <a:r>
              <a:rPr lang="ru-RU" dirty="0">
                <a:solidFill>
                  <a:srgbClr val="0070C0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 много спама идет на Ваш почтовый ящик) </a:t>
            </a:r>
            <a:endParaRPr lang="ru-BY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C3CFF9-4550-4914-8255-695CAD585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2" r="51491" b="52905"/>
          <a:stretch/>
        </p:blipFill>
        <p:spPr>
          <a:xfrm>
            <a:off x="5317724" y="786945"/>
            <a:ext cx="6667869" cy="45137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1C3853-46C5-4D12-9113-7997276C62D7}"/>
              </a:ext>
            </a:extLst>
          </p:cNvPr>
          <p:cNvSpPr/>
          <p:nvPr/>
        </p:nvSpPr>
        <p:spPr>
          <a:xfrm>
            <a:off x="340998" y="386834"/>
            <a:ext cx="4302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Шаг 4. Заполните поля настройки.</a:t>
            </a:r>
          </a:p>
        </p:txBody>
      </p:sp>
    </p:spTree>
    <p:extLst>
      <p:ext uri="{BB962C8B-B14F-4D97-AF65-F5344CB8AC3E}">
        <p14:creationId xmlns:p14="http://schemas.microsoft.com/office/powerpoint/2010/main" val="350373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42DED6-4679-4B2D-A337-3D7750CF7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101" y="1199628"/>
            <a:ext cx="5015850" cy="151499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1. Подтвердите адрес электронной почты в домене университета;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2. Добавьте фото;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3. Добавьте работы.</a:t>
            </a:r>
          </a:p>
          <a:p>
            <a:pPr marL="342900" indent="-342900" algn="just">
              <a:buAutoNum type="arabicPeriod"/>
            </a:pPr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2AFBB7-94AF-42B6-A8B1-6A84FE73B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" t="9051" r="20321" b="5811"/>
          <a:stretch/>
        </p:blipFill>
        <p:spPr>
          <a:xfrm>
            <a:off x="5452844" y="1140904"/>
            <a:ext cx="6526634" cy="45537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AA029-3B4F-48BD-892C-9109FC23F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84"/>
          <a:stretch/>
        </p:blipFill>
        <p:spPr>
          <a:xfrm>
            <a:off x="299100" y="3884103"/>
            <a:ext cx="6303036" cy="2852258"/>
          </a:xfrm>
          <a:prstGeom prst="rect">
            <a:avLst/>
          </a:prstGeom>
        </p:spPr>
      </p:pic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245A2C97-2FBD-44BA-931C-6A19344E481E}"/>
              </a:ext>
            </a:extLst>
          </p:cNvPr>
          <p:cNvSpPr/>
          <p:nvPr/>
        </p:nvSpPr>
        <p:spPr>
          <a:xfrm>
            <a:off x="6957272" y="377505"/>
            <a:ext cx="978713" cy="822122"/>
          </a:xfrm>
          <a:prstGeom prst="wedgeRectCallout">
            <a:avLst>
              <a:gd name="adj1" fmla="val -19976"/>
              <a:gd name="adj2" fmla="val 9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</a:t>
            </a:r>
            <a:endParaRPr lang="ru-BY" sz="2800" dirty="0">
              <a:solidFill>
                <a:schemeClr val="tx1"/>
              </a:solidFill>
            </a:endParaRPr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429EDA87-92B5-4802-89A1-73B39C435FF6}"/>
              </a:ext>
            </a:extLst>
          </p:cNvPr>
          <p:cNvSpPr/>
          <p:nvPr/>
        </p:nvSpPr>
        <p:spPr>
          <a:xfrm>
            <a:off x="8850385" y="637564"/>
            <a:ext cx="978713" cy="562063"/>
          </a:xfrm>
          <a:prstGeom prst="wedgeRectCallout">
            <a:avLst>
              <a:gd name="adj1" fmla="val -18262"/>
              <a:gd name="adj2" fmla="val 119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2</a:t>
            </a:r>
            <a:endParaRPr lang="ru-BY" sz="2800" dirty="0">
              <a:solidFill>
                <a:schemeClr val="tx1"/>
              </a:solidFill>
            </a:endParaRPr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7017194C-D6B3-4250-9333-5B738F8CC56D}"/>
              </a:ext>
            </a:extLst>
          </p:cNvPr>
          <p:cNvSpPr/>
          <p:nvPr/>
        </p:nvSpPr>
        <p:spPr>
          <a:xfrm>
            <a:off x="5247265" y="3417778"/>
            <a:ext cx="1300294" cy="706772"/>
          </a:xfrm>
          <a:prstGeom prst="wedgeRectCallout">
            <a:avLst>
              <a:gd name="adj1" fmla="val -21478"/>
              <a:gd name="adj2" fmla="val 89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</a:t>
            </a:r>
            <a:endParaRPr lang="ru-BY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0DD533-C222-40F5-9039-9AB120C31292}"/>
              </a:ext>
            </a:extLst>
          </p:cNvPr>
          <p:cNvSpPr/>
          <p:nvPr/>
        </p:nvSpPr>
        <p:spPr>
          <a:xfrm>
            <a:off x="663859" y="452898"/>
            <a:ext cx="4188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Шаг 5. Редактирование профиля.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90D7856-49DF-419B-982F-934A9A4AB7B1}"/>
              </a:ext>
            </a:extLst>
          </p:cNvPr>
          <p:cNvCxnSpPr/>
          <p:nvPr/>
        </p:nvCxnSpPr>
        <p:spPr>
          <a:xfrm flipV="1">
            <a:off x="2686050" y="2047875"/>
            <a:ext cx="5934075" cy="6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C1A0630-CF86-4417-8C2B-649179CC9707}"/>
              </a:ext>
            </a:extLst>
          </p:cNvPr>
          <p:cNvCxnSpPr/>
          <p:nvPr/>
        </p:nvCxnSpPr>
        <p:spPr>
          <a:xfrm>
            <a:off x="2724150" y="2600325"/>
            <a:ext cx="4838700" cy="119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41767B5B-6260-43FF-A734-970CE3DC1E4E}"/>
              </a:ext>
            </a:extLst>
          </p:cNvPr>
          <p:cNvSpPr/>
          <p:nvPr/>
        </p:nvSpPr>
        <p:spPr>
          <a:xfrm>
            <a:off x="8196262" y="2740489"/>
            <a:ext cx="847725" cy="562063"/>
          </a:xfrm>
          <a:prstGeom prst="wedgeRectCallout">
            <a:avLst>
              <a:gd name="adj1" fmla="val -17903"/>
              <a:gd name="adj2" fmla="val 96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3</a:t>
            </a:r>
            <a:endParaRPr lang="ru-B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4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e 1">
            <a:extLst>
              <a:ext uri="{FF2B5EF4-FFF2-40B4-BE49-F238E27FC236}">
                <a16:creationId xmlns:a16="http://schemas.microsoft.com/office/drawing/2014/main" id="{1BB82FE5-048B-4188-861B-7710EF62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3883"/>
            <a:ext cx="10972800" cy="426129"/>
          </a:xfrm>
        </p:spPr>
        <p:txBody>
          <a:bodyPr/>
          <a:lstStyle/>
          <a:p>
            <a:pPr marL="0" indent="0" algn="ctr" defTabSz="914400" eaLnBrk="1" hangingPunct="1"/>
            <a:r>
              <a:rPr lang="ru-RU" altLang="ru-RU" sz="2800" dirty="0">
                <a:solidFill>
                  <a:schemeClr val="tx1"/>
                </a:solidFill>
              </a:rPr>
              <a:t>Так должен выглядеть Ваш профиль в поисковике </a:t>
            </a:r>
            <a:r>
              <a:rPr lang="en-US" altLang="ru-RU" sz="2800" dirty="0">
                <a:solidFill>
                  <a:schemeClr val="tx1"/>
                </a:solidFill>
              </a:rPr>
              <a:t>Google Scholar</a:t>
            </a:r>
            <a:endParaRPr lang="fr-CA" altLang="ru-RU" sz="2800" dirty="0">
              <a:solidFill>
                <a:schemeClr val="tx1"/>
              </a:solidFill>
            </a:endParaRPr>
          </a:p>
        </p:txBody>
      </p:sp>
      <p:pic>
        <p:nvPicPr>
          <p:cNvPr id="7171" name="Объект 4">
            <a:extLst>
              <a:ext uri="{FF2B5EF4-FFF2-40B4-BE49-F238E27FC236}">
                <a16:creationId xmlns:a16="http://schemas.microsoft.com/office/drawing/2014/main" id="{3804CF1D-438B-47F5-ABCD-07F1AFEA1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6588" y="6421439"/>
            <a:ext cx="2303462" cy="2889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4E0D9-EBCB-426C-986C-2328590B4C6B}"/>
              </a:ext>
            </a:extLst>
          </p:cNvPr>
          <p:cNvSpPr txBox="1"/>
          <p:nvPr/>
        </p:nvSpPr>
        <p:spPr>
          <a:xfrm>
            <a:off x="8680450" y="6381750"/>
            <a:ext cx="1727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b="1" spc="100" dirty="0">
                <a:ln w="28575">
                  <a:noFill/>
                </a:ln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www.</a:t>
            </a:r>
            <a:r>
              <a:rPr lang="fr-CA" altLang="ru-RU" b="1" spc="100" dirty="0">
                <a:ln w="28575">
                  <a:noFill/>
                </a:ln>
                <a:solidFill>
                  <a:prstClr val="white">
                    <a:lumMod val="95000"/>
                  </a:prstClr>
                </a:solidFill>
                <a:latin typeface="Arial Narrow" pitchFamily="34" charset="0"/>
              </a:rPr>
              <a:t>lib.vsu.by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CD2DFC-77C5-4817-9DC8-AA3DADF398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" t="9306" r="704" b="35833"/>
          <a:stretch/>
        </p:blipFill>
        <p:spPr>
          <a:xfrm>
            <a:off x="495301" y="1167207"/>
            <a:ext cx="11152202" cy="4728767"/>
          </a:xfrm>
          <a:prstGeom prst="rect">
            <a:avLst/>
          </a:prstGeom>
        </p:spPr>
      </p:pic>
      <p:sp>
        <p:nvSpPr>
          <p:cNvPr id="4" name="Рамка 3">
            <a:extLst>
              <a:ext uri="{FF2B5EF4-FFF2-40B4-BE49-F238E27FC236}">
                <a16:creationId xmlns:a16="http://schemas.microsoft.com/office/drawing/2014/main" id="{977DBF07-959B-40B6-B4E3-DB2A24B9106B}"/>
              </a:ext>
            </a:extLst>
          </p:cNvPr>
          <p:cNvSpPr/>
          <p:nvPr/>
        </p:nvSpPr>
        <p:spPr>
          <a:xfrm>
            <a:off x="1887803" y="1971397"/>
            <a:ext cx="4286250" cy="1100277"/>
          </a:xfrm>
          <a:prstGeom prst="frame">
            <a:avLst>
              <a:gd name="adj1" fmla="val 6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8EC47B2-860B-458E-A65A-ED2098502671}"/>
              </a:ext>
            </a:extLst>
          </p:cNvPr>
          <p:cNvCxnSpPr/>
          <p:nvPr/>
        </p:nvCxnSpPr>
        <p:spPr>
          <a:xfrm flipH="1">
            <a:off x="6174053" y="1167207"/>
            <a:ext cx="4385997" cy="1471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038836-7C9E-4735-A987-63D74FBD8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 r="1450" b="8889"/>
          <a:stretch/>
        </p:blipFill>
        <p:spPr>
          <a:xfrm>
            <a:off x="4726022" y="653506"/>
            <a:ext cx="7132319" cy="4328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30D09-E2D1-4A2D-B9C6-2DED978D972D}"/>
              </a:ext>
            </a:extLst>
          </p:cNvPr>
          <p:cNvSpPr txBox="1"/>
          <p:nvPr/>
        </p:nvSpPr>
        <p:spPr>
          <a:xfrm>
            <a:off x="230819" y="252975"/>
            <a:ext cx="424420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Редактирование профиля: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Шаг 1. Редактирование личных данных</a:t>
            </a:r>
          </a:p>
          <a:p>
            <a:pPr algn="ctr"/>
            <a:endParaRPr lang="ru-RU" sz="2000" dirty="0"/>
          </a:p>
          <a:p>
            <a:pPr marL="342900" indent="-342900" algn="just">
              <a:buAutoNum type="arabicPeriod"/>
            </a:pPr>
            <a:r>
              <a:rPr lang="ru-RU" sz="1900" dirty="0"/>
              <a:t>Нажмите на значок карандаша.</a:t>
            </a:r>
          </a:p>
          <a:p>
            <a:pPr marL="342900" indent="-342900" algn="just">
              <a:buAutoNum type="arabicPeriod"/>
            </a:pPr>
            <a:endParaRPr lang="ru-RU" sz="1900" dirty="0"/>
          </a:p>
          <a:p>
            <a:pPr marL="342900" indent="-342900" algn="just">
              <a:buAutoNum type="arabicPeriod"/>
            </a:pPr>
            <a:r>
              <a:rPr lang="ru-RU" sz="1900" dirty="0"/>
              <a:t>Внесите необходимые изменения в поля.</a:t>
            </a:r>
          </a:p>
          <a:p>
            <a:pPr marL="342900" indent="-342900" algn="just">
              <a:buAutoNum type="arabicPeriod"/>
            </a:pPr>
            <a:endParaRPr lang="ru-RU" sz="1900" dirty="0"/>
          </a:p>
          <a:p>
            <a:pPr marL="342900" indent="-342900" algn="just">
              <a:buAutoNum type="arabicPeriod"/>
            </a:pPr>
            <a:r>
              <a:rPr lang="ru-RU" sz="1900" dirty="0"/>
              <a:t>Обязательно внесите в поле «Главная страница» адрес страницы Вашего персонального  профиля на сайте университета.</a:t>
            </a:r>
          </a:p>
          <a:p>
            <a:pPr marL="342900" indent="-342900" algn="just">
              <a:buAutoNum type="arabicPeriod"/>
            </a:pPr>
            <a:endParaRPr lang="ru-RU" sz="1900" dirty="0"/>
          </a:p>
          <a:p>
            <a:pPr marL="342900" indent="-342900" algn="just">
              <a:buAutoNum type="arabicPeriod"/>
            </a:pPr>
            <a:r>
              <a:rPr lang="ru-RU" sz="1900" dirty="0"/>
              <a:t>Обязательно поставьте «птичку» в поле «Разрешить общий доступ к моему профилю».</a:t>
            </a:r>
          </a:p>
          <a:p>
            <a:endParaRPr lang="ru-RU" dirty="0"/>
          </a:p>
          <a:p>
            <a:endParaRPr lang="ru-RU" dirty="0"/>
          </a:p>
          <a:p>
            <a:endParaRPr lang="ru-BY" dirty="0"/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C0302392-0842-4C82-98F2-FB87FDFF000A}"/>
              </a:ext>
            </a:extLst>
          </p:cNvPr>
          <p:cNvSpPr/>
          <p:nvPr/>
        </p:nvSpPr>
        <p:spPr>
          <a:xfrm>
            <a:off x="7944374" y="477337"/>
            <a:ext cx="444617" cy="352337"/>
          </a:xfrm>
          <a:prstGeom prst="wedgeRectCallout">
            <a:avLst>
              <a:gd name="adj1" fmla="val -18946"/>
              <a:gd name="adj2" fmla="val 110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endParaRPr lang="ru-BY" sz="2000" b="1" dirty="0">
              <a:solidFill>
                <a:schemeClr val="tx1"/>
              </a:solidFill>
            </a:endParaRPr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DEECC6FF-6E2B-4D5F-84EC-0F07E7677999}"/>
              </a:ext>
            </a:extLst>
          </p:cNvPr>
          <p:cNvSpPr/>
          <p:nvPr/>
        </p:nvSpPr>
        <p:spPr>
          <a:xfrm rot="15529115">
            <a:off x="6519175" y="1857303"/>
            <a:ext cx="793309" cy="471949"/>
          </a:xfrm>
          <a:prstGeom prst="wedgeRectCallout">
            <a:avLst>
              <a:gd name="adj1" fmla="val -22369"/>
              <a:gd name="adj2" fmla="val 126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</a:t>
            </a:r>
            <a:endParaRPr lang="ru-BY" sz="20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842D11-0D05-4F29-B16D-959FB3EAE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8" t="2779" r="16094" b="27360"/>
          <a:stretch/>
        </p:blipFill>
        <p:spPr>
          <a:xfrm>
            <a:off x="5914712" y="4086332"/>
            <a:ext cx="5398961" cy="2691505"/>
          </a:xfrm>
          <a:prstGeom prst="rect">
            <a:avLst/>
          </a:prstGeom>
        </p:spPr>
      </p:pic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369B8A01-F04C-40B2-AD26-D6736C759C71}"/>
              </a:ext>
            </a:extLst>
          </p:cNvPr>
          <p:cNvSpPr/>
          <p:nvPr/>
        </p:nvSpPr>
        <p:spPr>
          <a:xfrm rot="16200000">
            <a:off x="5229225" y="5632261"/>
            <a:ext cx="952500" cy="933541"/>
          </a:xfrm>
          <a:prstGeom prst="wedgeRectCallout">
            <a:avLst>
              <a:gd name="adj1" fmla="val -17736"/>
              <a:gd name="adj2" fmla="val 109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ru-BY" sz="20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35D1E52-B8EE-4B77-8E14-6CE77579F21B}"/>
              </a:ext>
            </a:extLst>
          </p:cNvPr>
          <p:cNvCxnSpPr>
            <a:cxnSpLocks/>
          </p:cNvCxnSpPr>
          <p:nvPr/>
        </p:nvCxnSpPr>
        <p:spPr>
          <a:xfrm flipV="1">
            <a:off x="6096000" y="3429000"/>
            <a:ext cx="1419225" cy="2266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BA91D69-812C-4520-8F8C-896426CAD5DD}"/>
              </a:ext>
            </a:extLst>
          </p:cNvPr>
          <p:cNvCxnSpPr/>
          <p:nvPr/>
        </p:nvCxnSpPr>
        <p:spPr>
          <a:xfrm flipV="1">
            <a:off x="6096000" y="4168749"/>
            <a:ext cx="276225" cy="1454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8AC2D4BC-D82E-404D-BCDA-2F6E8437A9D4}"/>
              </a:ext>
            </a:extLst>
          </p:cNvPr>
          <p:cNvSpPr/>
          <p:nvPr/>
        </p:nvSpPr>
        <p:spPr>
          <a:xfrm rot="5230418">
            <a:off x="9314833" y="3253006"/>
            <a:ext cx="584472" cy="607882"/>
          </a:xfrm>
          <a:prstGeom prst="wedgeRectCallout">
            <a:avLst>
              <a:gd name="adj1" fmla="val -1104"/>
              <a:gd name="adj2" fmla="val 151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4</a:t>
            </a:r>
            <a:endParaRPr lang="ru-BY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42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9800"/>
      </a:hlink>
      <a:folHlink>
        <a:srgbClr val="F4551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宋体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仿宋_GB2312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100000" t="200000" r="100000" b="4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100000" t="200000" r="100000" b="40000"/>
          </a:path>
        </a:gradFill>
      </a:fillStyleLst>
      <a:lnStyleLst>
        <a:ln w="698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5000"/>
                <a:satMod val="150000"/>
              </a:schemeClr>
            </a:duotone>
          </a:blip>
          <a:tile tx="0" ty="0" sx="70000" sy="70000" flip="none" algn="ctr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F9800"/>
    </a:hlink>
    <a:folHlink>
      <a:srgbClr val="F45511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F9800"/>
    </a:hlink>
    <a:folHlink>
      <a:srgbClr val="F4551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764</TotalTime>
  <Words>790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Constantia</vt:lpstr>
      <vt:lpstr>Trebuchet MS</vt:lpstr>
      <vt:lpstr>Wingdings 2</vt:lpstr>
      <vt:lpstr>Wingdings 3</vt:lpstr>
      <vt:lpstr>Аспект</vt:lpstr>
      <vt:lpstr>Flow</vt:lpstr>
      <vt:lpstr>Презентация PowerPoint</vt:lpstr>
      <vt:lpstr>Внимание! Чтобы зарегистрироваться в Google Scholar необходимо иметь аккаунт поисковой системы Google.  Шаг 1. Зайдите на сайт: https://scholar.google.com/ В верхнем правом углу нажмите «Войти».  Система перенаправит Вас на страницу регистрации. Нажмите «Создать аккаунт».  Зарегистрируйте свой e-mail в поисковой системе Google.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 должен выглядеть Ваш профиль в поисковике Google Scholar</vt:lpstr>
      <vt:lpstr>Презентация PowerPoint</vt:lpstr>
      <vt:lpstr>Презентация PowerPoint</vt:lpstr>
      <vt:lpstr>Добавить статьи вручную</vt:lpstr>
      <vt:lpstr>Так должен выглядеть Ваш профиль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Прожесмицкая Людмила Владимировна</dc:creator>
  <cp:lastModifiedBy>Мелентьева Елена Юрьевна</cp:lastModifiedBy>
  <cp:revision>82</cp:revision>
  <dcterms:created xsi:type="dcterms:W3CDTF">2020-07-29T09:41:15Z</dcterms:created>
  <dcterms:modified xsi:type="dcterms:W3CDTF">2020-08-25T08:02:17Z</dcterms:modified>
</cp:coreProperties>
</file>